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256" r:id="rId2"/>
    <p:sldId id="257" r:id="rId3"/>
    <p:sldId id="258" r:id="rId4"/>
    <p:sldId id="259" r:id="rId5"/>
    <p:sldId id="261" r:id="rId6"/>
    <p:sldId id="273" r:id="rId7"/>
    <p:sldId id="260" r:id="rId8"/>
    <p:sldId id="275" r:id="rId9"/>
    <p:sldId id="270" r:id="rId10"/>
    <p:sldId id="262" r:id="rId11"/>
    <p:sldId id="272" r:id="rId12"/>
    <p:sldId id="271" r:id="rId13"/>
    <p:sldId id="265" r:id="rId14"/>
    <p:sldId id="263" r:id="rId15"/>
    <p:sldId id="267" r:id="rId16"/>
    <p:sldId id="268" r:id="rId17"/>
    <p:sldId id="269" r:id="rId18"/>
    <p:sldId id="274" r:id="rId19"/>
    <p:sldId id="264"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EF4DAB6-AD6B-43C9-BB3E-7E689AB12E06}"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489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A5315-4ECB-44E2-B466-71DF177ADE2D}"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4DAB6-AD6B-43C9-BB3E-7E689AB12E06}" type="slidenum">
              <a:rPr lang="en-US" smtClean="0"/>
              <a:t>‹#›</a:t>
            </a:fld>
            <a:endParaRPr lang="en-US"/>
          </a:p>
        </p:txBody>
      </p:sp>
    </p:spTree>
    <p:extLst>
      <p:ext uri="{BB962C8B-B14F-4D97-AF65-F5344CB8AC3E}">
        <p14:creationId xmlns:p14="http://schemas.microsoft.com/office/powerpoint/2010/main" val="252735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4DAB6-AD6B-43C9-BB3E-7E689AB12E06}"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3841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4DAB6-AD6B-43C9-BB3E-7E689AB12E06}"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0574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4DAB6-AD6B-43C9-BB3E-7E689AB12E06}" type="slidenum">
              <a:rPr lang="en-US" smtClean="0"/>
              <a:t>‹#›</a:t>
            </a:fld>
            <a:endParaRPr lang="en-US"/>
          </a:p>
        </p:txBody>
      </p:sp>
    </p:spTree>
    <p:extLst>
      <p:ext uri="{BB962C8B-B14F-4D97-AF65-F5344CB8AC3E}">
        <p14:creationId xmlns:p14="http://schemas.microsoft.com/office/powerpoint/2010/main" val="212390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4DAB6-AD6B-43C9-BB3E-7E689AB12E06}"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1206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4DAB6-AD6B-43C9-BB3E-7E689AB12E06}"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4747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4DAB6-AD6B-43C9-BB3E-7E689AB12E0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4628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4DAB6-AD6B-43C9-BB3E-7E689AB12E06}"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189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4DAB6-AD6B-43C9-BB3E-7E689AB12E06}" type="slidenum">
              <a:rPr lang="en-US" smtClean="0"/>
              <a:t>‹#›</a:t>
            </a:fld>
            <a:endParaRPr lang="en-US"/>
          </a:p>
        </p:txBody>
      </p:sp>
    </p:spTree>
    <p:extLst>
      <p:ext uri="{BB962C8B-B14F-4D97-AF65-F5344CB8AC3E}">
        <p14:creationId xmlns:p14="http://schemas.microsoft.com/office/powerpoint/2010/main" val="3972290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A5315-4ECB-44E2-B466-71DF177ADE2D}"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4DAB6-AD6B-43C9-BB3E-7E689AB12E06}"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739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EA5315-4ECB-44E2-B466-71DF177ADE2D}"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4DAB6-AD6B-43C9-BB3E-7E689AB12E06}"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6777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EA5315-4ECB-44E2-B466-71DF177ADE2D}"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F4DAB6-AD6B-43C9-BB3E-7E689AB12E06}"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99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EA5315-4ECB-44E2-B466-71DF177ADE2D}"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F4DAB6-AD6B-43C9-BB3E-7E689AB12E0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8530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A5315-4ECB-44E2-B466-71DF177ADE2D}"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F4DAB6-AD6B-43C9-BB3E-7E689AB12E06}" type="slidenum">
              <a:rPr lang="en-US" smtClean="0"/>
              <a:t>‹#›</a:t>
            </a:fld>
            <a:endParaRPr lang="en-US"/>
          </a:p>
        </p:txBody>
      </p:sp>
    </p:spTree>
    <p:extLst>
      <p:ext uri="{BB962C8B-B14F-4D97-AF65-F5344CB8AC3E}">
        <p14:creationId xmlns:p14="http://schemas.microsoft.com/office/powerpoint/2010/main" val="268734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A5315-4ECB-44E2-B466-71DF177ADE2D}"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4DAB6-AD6B-43C9-BB3E-7E689AB12E06}"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65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A5315-4ECB-44E2-B466-71DF177ADE2D}"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4DAB6-AD6B-43C9-BB3E-7E689AB12E06}" type="slidenum">
              <a:rPr lang="en-US" smtClean="0"/>
              <a:t>‹#›</a:t>
            </a:fld>
            <a:endParaRPr lang="en-US"/>
          </a:p>
        </p:txBody>
      </p:sp>
    </p:spTree>
    <p:extLst>
      <p:ext uri="{BB962C8B-B14F-4D97-AF65-F5344CB8AC3E}">
        <p14:creationId xmlns:p14="http://schemas.microsoft.com/office/powerpoint/2010/main" val="214719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7EA5315-4ECB-44E2-B466-71DF177ADE2D}" type="datetimeFigureOut">
              <a:rPr lang="en-US" smtClean="0"/>
              <a:t>12/6/2022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EF4DAB6-AD6B-43C9-BB3E-7E689AB12E06}" type="slidenum">
              <a:rPr lang="en-US" smtClean="0"/>
              <a:t>‹#›</a:t>
            </a:fld>
            <a:endParaRPr lang="en-US"/>
          </a:p>
        </p:txBody>
      </p:sp>
    </p:spTree>
    <p:extLst>
      <p:ext uri="{BB962C8B-B14F-4D97-AF65-F5344CB8AC3E}">
        <p14:creationId xmlns:p14="http://schemas.microsoft.com/office/powerpoint/2010/main" val="302945432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F1FEF-9AEA-68DF-6841-004273ACE96E}"/>
              </a:ext>
            </a:extLst>
          </p:cNvPr>
          <p:cNvSpPr>
            <a:spLocks noGrp="1"/>
          </p:cNvSpPr>
          <p:nvPr>
            <p:ph type="ctrTitle"/>
          </p:nvPr>
        </p:nvSpPr>
        <p:spPr>
          <a:xfrm>
            <a:off x="2688165" y="1684870"/>
            <a:ext cx="6815669" cy="1515533"/>
          </a:xfrm>
        </p:spPr>
        <p:txBody>
          <a:bodyPr/>
          <a:lstStyle/>
          <a:p>
            <a:r>
              <a:rPr lang="en-US" sz="4400" b="1" dirty="0"/>
              <a:t>CSC 473 – Automatic plant watering system</a:t>
            </a:r>
          </a:p>
        </p:txBody>
      </p:sp>
      <p:sp>
        <p:nvSpPr>
          <p:cNvPr id="3" name="Subtitle 2">
            <a:extLst>
              <a:ext uri="{FF2B5EF4-FFF2-40B4-BE49-F238E27FC236}">
                <a16:creationId xmlns:a16="http://schemas.microsoft.com/office/drawing/2014/main" id="{27D1D619-A31E-D0E1-5967-F32D7C4EF565}"/>
              </a:ext>
            </a:extLst>
          </p:cNvPr>
          <p:cNvSpPr>
            <a:spLocks noGrp="1"/>
          </p:cNvSpPr>
          <p:nvPr>
            <p:ph type="subTitle" idx="1"/>
          </p:nvPr>
        </p:nvSpPr>
        <p:spPr/>
        <p:txBody>
          <a:bodyPr>
            <a:normAutofit lnSpcReduction="10000"/>
          </a:bodyPr>
          <a:lstStyle/>
          <a:p>
            <a:r>
              <a:rPr lang="en-US" b="1" u="sng" dirty="0"/>
              <a:t>A final presentation</a:t>
            </a:r>
          </a:p>
          <a:p>
            <a:r>
              <a:rPr lang="en-US" dirty="0"/>
              <a:t>By: Zach Wilson, Mathew Brown </a:t>
            </a:r>
          </a:p>
          <a:p>
            <a:r>
              <a:rPr lang="en-US" dirty="0"/>
              <a:t>&amp; Thomas Moskal</a:t>
            </a:r>
          </a:p>
        </p:txBody>
      </p:sp>
    </p:spTree>
    <p:extLst>
      <p:ext uri="{BB962C8B-B14F-4D97-AF65-F5344CB8AC3E}">
        <p14:creationId xmlns:p14="http://schemas.microsoft.com/office/powerpoint/2010/main" val="119315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B693-3080-DC3F-7497-D87E3CEF39D4}"/>
              </a:ext>
            </a:extLst>
          </p:cNvPr>
          <p:cNvSpPr>
            <a:spLocks noGrp="1"/>
          </p:cNvSpPr>
          <p:nvPr>
            <p:ph type="title" idx="4294967295"/>
          </p:nvPr>
        </p:nvSpPr>
        <p:spPr>
          <a:xfrm>
            <a:off x="0" y="982663"/>
            <a:ext cx="9601200" cy="1303337"/>
          </a:xfrm>
        </p:spPr>
        <p:txBody>
          <a:bodyPr/>
          <a:lstStyle/>
          <a:p>
            <a:endParaRPr lang="en-US" dirty="0"/>
          </a:p>
        </p:txBody>
      </p:sp>
      <p:pic>
        <p:nvPicPr>
          <p:cNvPr id="5" name="Content Placeholder 4">
            <a:extLst>
              <a:ext uri="{FF2B5EF4-FFF2-40B4-BE49-F238E27FC236}">
                <a16:creationId xmlns:a16="http://schemas.microsoft.com/office/drawing/2014/main" id="{883A52BD-5CF2-0F1F-AA8A-D968CF33A82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375554" y="791220"/>
            <a:ext cx="7032396" cy="5275559"/>
          </a:xfrm>
        </p:spPr>
      </p:pic>
    </p:spTree>
    <p:extLst>
      <p:ext uri="{BB962C8B-B14F-4D97-AF65-F5344CB8AC3E}">
        <p14:creationId xmlns:p14="http://schemas.microsoft.com/office/powerpoint/2010/main" val="2609078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ainer, box">
            <a:extLst>
              <a:ext uri="{FF2B5EF4-FFF2-40B4-BE49-F238E27FC236}">
                <a16:creationId xmlns:a16="http://schemas.microsoft.com/office/drawing/2014/main" id="{9B807784-91B6-8654-56AA-1AC16E4BE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50" y="806423"/>
            <a:ext cx="5435950" cy="5245154"/>
          </a:xfrm>
          <a:prstGeom prst="rect">
            <a:avLst/>
          </a:prstGeom>
        </p:spPr>
      </p:pic>
      <p:pic>
        <p:nvPicPr>
          <p:cNvPr id="7" name="Picture 6">
            <a:extLst>
              <a:ext uri="{FF2B5EF4-FFF2-40B4-BE49-F238E27FC236}">
                <a16:creationId xmlns:a16="http://schemas.microsoft.com/office/drawing/2014/main" id="{63E2747C-45DE-0ABC-213F-62F8BF6A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06423"/>
            <a:ext cx="5435950" cy="5245154"/>
          </a:xfrm>
          <a:prstGeom prst="rect">
            <a:avLst/>
          </a:prstGeom>
        </p:spPr>
      </p:pic>
    </p:spTree>
    <p:extLst>
      <p:ext uri="{BB962C8B-B14F-4D97-AF65-F5344CB8AC3E}">
        <p14:creationId xmlns:p14="http://schemas.microsoft.com/office/powerpoint/2010/main" val="3797005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62559-9E36-7BC6-6314-BD88909DA8B6}"/>
              </a:ext>
            </a:extLst>
          </p:cNvPr>
          <p:cNvSpPr>
            <a:spLocks noGrp="1"/>
          </p:cNvSpPr>
          <p:nvPr>
            <p:ph type="ctrTitle"/>
          </p:nvPr>
        </p:nvSpPr>
        <p:spPr/>
        <p:txBody>
          <a:bodyPr/>
          <a:lstStyle/>
          <a:p>
            <a:r>
              <a:rPr lang="en-US" dirty="0"/>
              <a:t>Enclosure &amp; Components</a:t>
            </a:r>
          </a:p>
        </p:txBody>
      </p:sp>
      <p:sp>
        <p:nvSpPr>
          <p:cNvPr id="5" name="Subtitle 4">
            <a:extLst>
              <a:ext uri="{FF2B5EF4-FFF2-40B4-BE49-F238E27FC236}">
                <a16:creationId xmlns:a16="http://schemas.microsoft.com/office/drawing/2014/main" id="{73C8A69A-366A-09A8-6C32-DE5D9702C742}"/>
              </a:ext>
            </a:extLst>
          </p:cNvPr>
          <p:cNvSpPr>
            <a:spLocks noGrp="1"/>
          </p:cNvSpPr>
          <p:nvPr>
            <p:ph type="subTitle" idx="1"/>
          </p:nvPr>
        </p:nvSpPr>
        <p:spPr/>
        <p:txBody>
          <a:bodyPr>
            <a:normAutofit/>
          </a:bodyPr>
          <a:lstStyle/>
          <a:p>
            <a:r>
              <a:rPr lang="en-US" sz="2800" dirty="0"/>
              <a:t>Components</a:t>
            </a:r>
          </a:p>
        </p:txBody>
      </p:sp>
    </p:spTree>
    <p:extLst>
      <p:ext uri="{BB962C8B-B14F-4D97-AF65-F5344CB8AC3E}">
        <p14:creationId xmlns:p14="http://schemas.microsoft.com/office/powerpoint/2010/main" val="3103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75F34D-617F-7910-1ECC-117FEFCB3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550" y="791851"/>
            <a:ext cx="7032396" cy="5274297"/>
          </a:xfrm>
          <a:prstGeom prst="rect">
            <a:avLst/>
          </a:prstGeom>
        </p:spPr>
      </p:pic>
      <p:pic>
        <p:nvPicPr>
          <p:cNvPr id="10" name="Picture 9" descr="A picture containing text, electronics">
            <a:extLst>
              <a:ext uri="{FF2B5EF4-FFF2-40B4-BE49-F238E27FC236}">
                <a16:creationId xmlns:a16="http://schemas.microsoft.com/office/drawing/2014/main" id="{903B3554-D94E-A3ED-C51F-EE0770474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377" y="725863"/>
            <a:ext cx="2506480" cy="5406272"/>
          </a:xfrm>
          <a:prstGeom prst="rect">
            <a:avLst/>
          </a:prstGeom>
        </p:spPr>
      </p:pic>
    </p:spTree>
    <p:extLst>
      <p:ext uri="{BB962C8B-B14F-4D97-AF65-F5344CB8AC3E}">
        <p14:creationId xmlns:p14="http://schemas.microsoft.com/office/powerpoint/2010/main" val="241767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D58A-3B4F-4C81-6068-7EB7B8ECF29B}"/>
              </a:ext>
            </a:extLst>
          </p:cNvPr>
          <p:cNvSpPr>
            <a:spLocks noGrp="1"/>
          </p:cNvSpPr>
          <p:nvPr>
            <p:ph type="ctrTitle"/>
          </p:nvPr>
        </p:nvSpPr>
        <p:spPr/>
        <p:txBody>
          <a:bodyPr/>
          <a:lstStyle/>
          <a:p>
            <a:r>
              <a:rPr lang="en-US" dirty="0"/>
              <a:t>The Code</a:t>
            </a:r>
          </a:p>
        </p:txBody>
      </p:sp>
      <p:sp>
        <p:nvSpPr>
          <p:cNvPr id="4" name="Subtitle 3">
            <a:extLst>
              <a:ext uri="{FF2B5EF4-FFF2-40B4-BE49-F238E27FC236}">
                <a16:creationId xmlns:a16="http://schemas.microsoft.com/office/drawing/2014/main" id="{4B3D5F33-E0B3-741E-F7BC-8CB2AE2CC9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4129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059E5-1BDE-E090-94E9-D40664E00FC4}"/>
              </a:ext>
            </a:extLst>
          </p:cNvPr>
          <p:cNvPicPr>
            <a:picLocks noChangeAspect="1"/>
          </p:cNvPicPr>
          <p:nvPr/>
        </p:nvPicPr>
        <p:blipFill>
          <a:blip r:embed="rId2"/>
          <a:stretch>
            <a:fillRect/>
          </a:stretch>
        </p:blipFill>
        <p:spPr>
          <a:xfrm>
            <a:off x="622415" y="669320"/>
            <a:ext cx="5959114" cy="5519360"/>
          </a:xfrm>
          <a:prstGeom prst="rect">
            <a:avLst/>
          </a:prstGeom>
        </p:spPr>
      </p:pic>
      <p:pic>
        <p:nvPicPr>
          <p:cNvPr id="7" name="Picture 6">
            <a:extLst>
              <a:ext uri="{FF2B5EF4-FFF2-40B4-BE49-F238E27FC236}">
                <a16:creationId xmlns:a16="http://schemas.microsoft.com/office/drawing/2014/main" id="{6A03C1DD-B336-9BC3-5C51-923A9CF65257}"/>
              </a:ext>
            </a:extLst>
          </p:cNvPr>
          <p:cNvPicPr>
            <a:picLocks noChangeAspect="1"/>
          </p:cNvPicPr>
          <p:nvPr/>
        </p:nvPicPr>
        <p:blipFill>
          <a:blip r:embed="rId3"/>
          <a:stretch>
            <a:fillRect/>
          </a:stretch>
        </p:blipFill>
        <p:spPr>
          <a:xfrm>
            <a:off x="6463472" y="636882"/>
            <a:ext cx="5106113" cy="5584236"/>
          </a:xfrm>
          <a:prstGeom prst="rect">
            <a:avLst/>
          </a:prstGeom>
        </p:spPr>
      </p:pic>
    </p:spTree>
    <p:extLst>
      <p:ext uri="{BB962C8B-B14F-4D97-AF65-F5344CB8AC3E}">
        <p14:creationId xmlns:p14="http://schemas.microsoft.com/office/powerpoint/2010/main" val="131744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DE177-7D86-99F9-E8B6-DE5CB0A33519}"/>
              </a:ext>
            </a:extLst>
          </p:cNvPr>
          <p:cNvPicPr>
            <a:picLocks noChangeAspect="1"/>
          </p:cNvPicPr>
          <p:nvPr/>
        </p:nvPicPr>
        <p:blipFill>
          <a:blip r:embed="rId2"/>
          <a:stretch>
            <a:fillRect/>
          </a:stretch>
        </p:blipFill>
        <p:spPr>
          <a:xfrm>
            <a:off x="2921129" y="788946"/>
            <a:ext cx="6349742" cy="5280107"/>
          </a:xfrm>
          <a:prstGeom prst="rect">
            <a:avLst/>
          </a:prstGeom>
        </p:spPr>
      </p:pic>
    </p:spTree>
    <p:extLst>
      <p:ext uri="{BB962C8B-B14F-4D97-AF65-F5344CB8AC3E}">
        <p14:creationId xmlns:p14="http://schemas.microsoft.com/office/powerpoint/2010/main" val="155834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61DD-AEE9-D990-FAA3-7FA1CCA8CE7F}"/>
              </a:ext>
            </a:extLst>
          </p:cNvPr>
          <p:cNvSpPr>
            <a:spLocks noGrp="1"/>
          </p:cNvSpPr>
          <p:nvPr>
            <p:ph type="ctrTitle"/>
          </p:nvPr>
        </p:nvSpPr>
        <p:spPr/>
        <p:txBody>
          <a:bodyPr/>
          <a:lstStyle/>
          <a:p>
            <a:r>
              <a:rPr lang="en-US" dirty="0"/>
              <a:t>Final Product</a:t>
            </a:r>
          </a:p>
        </p:txBody>
      </p:sp>
      <p:sp>
        <p:nvSpPr>
          <p:cNvPr id="3" name="Subtitle 2">
            <a:extLst>
              <a:ext uri="{FF2B5EF4-FFF2-40B4-BE49-F238E27FC236}">
                <a16:creationId xmlns:a16="http://schemas.microsoft.com/office/drawing/2014/main" id="{C27F70E7-A600-D065-0609-D01DAA1122A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27315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og, sitting, indoor, window&#10;&#10;Description automatically generated">
            <a:extLst>
              <a:ext uri="{FF2B5EF4-FFF2-40B4-BE49-F238E27FC236}">
                <a16:creationId xmlns:a16="http://schemas.microsoft.com/office/drawing/2014/main" id="{124A30EE-9142-E7D9-C8C6-8B70C888E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835" y="680973"/>
            <a:ext cx="7811854" cy="5496054"/>
          </a:xfrm>
          <a:prstGeom prst="rect">
            <a:avLst/>
          </a:prstGeom>
        </p:spPr>
      </p:pic>
    </p:spTree>
    <p:extLst>
      <p:ext uri="{BB962C8B-B14F-4D97-AF65-F5344CB8AC3E}">
        <p14:creationId xmlns:p14="http://schemas.microsoft.com/office/powerpoint/2010/main" val="139790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DA288-4294-5D57-CF1F-8339D3499485}"/>
              </a:ext>
            </a:extLst>
          </p:cNvPr>
          <p:cNvSpPr>
            <a:spLocks noGrp="1"/>
          </p:cNvSpPr>
          <p:nvPr>
            <p:ph idx="4294967295"/>
          </p:nvPr>
        </p:nvSpPr>
        <p:spPr>
          <a:xfrm>
            <a:off x="1121790" y="1925867"/>
            <a:ext cx="9601200" cy="3317875"/>
          </a:xfrm>
        </p:spPr>
        <p:txBody>
          <a:bodyPr/>
          <a:lstStyle/>
          <a:p>
            <a:endParaRPr lang="en-US" dirty="0"/>
          </a:p>
        </p:txBody>
      </p:sp>
      <p:pic>
        <p:nvPicPr>
          <p:cNvPr id="4" name="Vid">
            <a:hlinkClick r:id="" action="ppaction://media"/>
            <a:extLst>
              <a:ext uri="{FF2B5EF4-FFF2-40B4-BE49-F238E27FC236}">
                <a16:creationId xmlns:a16="http://schemas.microsoft.com/office/drawing/2014/main" id="{DD55713A-A340-0178-7FCD-1A6F68C1E1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5018" y="801573"/>
            <a:ext cx="9341963" cy="5254854"/>
          </a:xfrm>
          <a:prstGeom prst="rect">
            <a:avLst/>
          </a:prstGeom>
        </p:spPr>
      </p:pic>
    </p:spTree>
    <p:extLst>
      <p:ext uri="{BB962C8B-B14F-4D97-AF65-F5344CB8AC3E}">
        <p14:creationId xmlns:p14="http://schemas.microsoft.com/office/powerpoint/2010/main" val="40316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F1F14-1D2F-5705-FF91-17278E89CC14}"/>
              </a:ext>
            </a:extLst>
          </p:cNvPr>
          <p:cNvSpPr>
            <a:spLocks noGrp="1"/>
          </p:cNvSpPr>
          <p:nvPr>
            <p:ph type="title" idx="4294967295"/>
          </p:nvPr>
        </p:nvSpPr>
        <p:spPr>
          <a:xfrm>
            <a:off x="1687398" y="1538549"/>
            <a:ext cx="3717925" cy="733425"/>
          </a:xfrm>
        </p:spPr>
        <p:txBody>
          <a:bodyPr>
            <a:normAutofit/>
          </a:bodyPr>
          <a:lstStyle/>
          <a:p>
            <a:r>
              <a:rPr lang="en-US" sz="3600" b="1" dirty="0"/>
              <a:t>The Predicament</a:t>
            </a:r>
          </a:p>
        </p:txBody>
      </p:sp>
      <p:sp>
        <p:nvSpPr>
          <p:cNvPr id="9" name="Text Placeholder 8">
            <a:extLst>
              <a:ext uri="{FF2B5EF4-FFF2-40B4-BE49-F238E27FC236}">
                <a16:creationId xmlns:a16="http://schemas.microsoft.com/office/drawing/2014/main" id="{4D0605A6-43B6-059A-9A7E-4EBFC852EE70}"/>
              </a:ext>
            </a:extLst>
          </p:cNvPr>
          <p:cNvSpPr>
            <a:spLocks noGrp="1"/>
          </p:cNvSpPr>
          <p:nvPr>
            <p:ph type="body" sz="half" idx="4294967295"/>
          </p:nvPr>
        </p:nvSpPr>
        <p:spPr>
          <a:xfrm>
            <a:off x="6719118" y="2576391"/>
            <a:ext cx="3717925" cy="2916204"/>
          </a:xfrm>
        </p:spPr>
        <p:txBody>
          <a:bodyPr/>
          <a:lstStyle/>
          <a:p>
            <a:pPr marL="0" indent="0">
              <a:buNone/>
            </a:pPr>
            <a:r>
              <a:rPr lang="en-US" dirty="0"/>
              <a:t>	An independent watering system that monitors soil humidity levels in order to give a plant the perfect amount of water at just the right time. With no fuss on your end!</a:t>
            </a:r>
          </a:p>
        </p:txBody>
      </p:sp>
      <p:sp>
        <p:nvSpPr>
          <p:cNvPr id="10" name="Text Placeholder 8">
            <a:extLst>
              <a:ext uri="{FF2B5EF4-FFF2-40B4-BE49-F238E27FC236}">
                <a16:creationId xmlns:a16="http://schemas.microsoft.com/office/drawing/2014/main" id="{0976753F-A01E-8D3D-C528-E4DB7FA13549}"/>
              </a:ext>
            </a:extLst>
          </p:cNvPr>
          <p:cNvSpPr txBox="1">
            <a:spLocks/>
          </p:cNvSpPr>
          <p:nvPr/>
        </p:nvSpPr>
        <p:spPr>
          <a:xfrm>
            <a:off x="1687398" y="2413260"/>
            <a:ext cx="4077715" cy="2916203"/>
          </a:xfrm>
          <a:prstGeom prst="rect">
            <a:avLst/>
          </a:prstGeom>
        </p:spPr>
        <p:txBody>
          <a:bodyPr vert="horz" lIns="91440" tIns="45720" rIns="91440" bIns="45720" rtlCol="0" anchor="t">
            <a:normAutofit fontScale="925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2800" dirty="0"/>
              <a:t>Got house plants but you’re;</a:t>
            </a:r>
          </a:p>
          <a:p>
            <a:r>
              <a:rPr lang="en-US" sz="2800" dirty="0"/>
              <a:t>Absent-minded?</a:t>
            </a:r>
          </a:p>
          <a:p>
            <a:r>
              <a:rPr lang="en-US" sz="2800" dirty="0"/>
              <a:t>Have a busy schedule?</a:t>
            </a:r>
          </a:p>
          <a:p>
            <a:r>
              <a:rPr lang="en-US" sz="2800" dirty="0"/>
              <a:t>Going on vacation?</a:t>
            </a:r>
          </a:p>
          <a:p>
            <a:r>
              <a:rPr lang="en-US" sz="2800" dirty="0"/>
              <a:t>or, Just plain lazy?</a:t>
            </a:r>
          </a:p>
          <a:p>
            <a:endParaRPr lang="en-US" dirty="0"/>
          </a:p>
        </p:txBody>
      </p:sp>
      <p:sp>
        <p:nvSpPr>
          <p:cNvPr id="11" name="Title 3">
            <a:extLst>
              <a:ext uri="{FF2B5EF4-FFF2-40B4-BE49-F238E27FC236}">
                <a16:creationId xmlns:a16="http://schemas.microsoft.com/office/drawing/2014/main" id="{BE3E2C09-22DC-F739-D384-5D0D14EFD967}"/>
              </a:ext>
            </a:extLst>
          </p:cNvPr>
          <p:cNvSpPr txBox="1">
            <a:spLocks/>
          </p:cNvSpPr>
          <p:nvPr/>
        </p:nvSpPr>
        <p:spPr>
          <a:xfrm>
            <a:off x="6719117" y="1538548"/>
            <a:ext cx="3717925" cy="73342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t>The Solution</a:t>
            </a:r>
          </a:p>
        </p:txBody>
      </p:sp>
    </p:spTree>
    <p:extLst>
      <p:ext uri="{BB962C8B-B14F-4D97-AF65-F5344CB8AC3E}">
        <p14:creationId xmlns:p14="http://schemas.microsoft.com/office/powerpoint/2010/main" val="395094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ADD7-EDEA-5621-A7AC-A04DDFC5CD5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C5F4FEC-9D0D-11AB-2C5A-2F85FD5D5A74}"/>
              </a:ext>
            </a:extLst>
          </p:cNvPr>
          <p:cNvSpPr>
            <a:spLocks noGrp="1"/>
          </p:cNvSpPr>
          <p:nvPr>
            <p:ph idx="1"/>
          </p:nvPr>
        </p:nvSpPr>
        <p:spPr/>
        <p:txBody>
          <a:bodyPr>
            <a:normAutofit lnSpcReduction="10000"/>
          </a:bodyPr>
          <a:lstStyle/>
          <a:p>
            <a:r>
              <a:rPr lang="en-US" dirty="0"/>
              <a:t>This project was enjoyable and had a good purpose for many small households. It can be used for a variety of plants with a small tweak depending on the water demand. </a:t>
            </a:r>
          </a:p>
          <a:p>
            <a:r>
              <a:rPr lang="en-US" dirty="0"/>
              <a:t>The box creation, LCD wiring and small tweaks in coding were the biggest issues to get past during this process.  But now the product is largely independent and requires minimal maintenance.</a:t>
            </a:r>
          </a:p>
          <a:p>
            <a:r>
              <a:rPr lang="en-US" dirty="0"/>
              <a:t>It looks good and ugly wires can be hidden/ are minimal!</a:t>
            </a:r>
          </a:p>
          <a:p>
            <a:r>
              <a:rPr lang="en-US" dirty="0"/>
              <a:t>We would recommend this project for a personal challenge.</a:t>
            </a:r>
          </a:p>
        </p:txBody>
      </p:sp>
    </p:spTree>
    <p:extLst>
      <p:ext uri="{BB962C8B-B14F-4D97-AF65-F5344CB8AC3E}">
        <p14:creationId xmlns:p14="http://schemas.microsoft.com/office/powerpoint/2010/main" val="117672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470B-1610-1AAF-AB69-4E84D5016F84}"/>
              </a:ext>
            </a:extLst>
          </p:cNvPr>
          <p:cNvSpPr>
            <a:spLocks noGrp="1"/>
          </p:cNvSpPr>
          <p:nvPr>
            <p:ph type="title" idx="4294967295"/>
          </p:nvPr>
        </p:nvSpPr>
        <p:spPr>
          <a:xfrm>
            <a:off x="1500433" y="746993"/>
            <a:ext cx="9191133" cy="853126"/>
          </a:xfrm>
        </p:spPr>
        <p:txBody>
          <a:bodyPr/>
          <a:lstStyle/>
          <a:p>
            <a:r>
              <a:rPr lang="en-US" dirty="0"/>
              <a:t>The automatic watering plant system!</a:t>
            </a:r>
          </a:p>
        </p:txBody>
      </p:sp>
      <p:pic>
        <p:nvPicPr>
          <p:cNvPr id="11" name="Picture 10" descr="A plant in a pot">
            <a:extLst>
              <a:ext uri="{FF2B5EF4-FFF2-40B4-BE49-F238E27FC236}">
                <a16:creationId xmlns:a16="http://schemas.microsoft.com/office/drawing/2014/main" id="{E4591091-8C5C-BFBC-D62F-A51DCB3B4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414" y="1531935"/>
            <a:ext cx="5967169" cy="4475377"/>
          </a:xfrm>
          <a:prstGeom prst="rect">
            <a:avLst/>
          </a:prstGeom>
        </p:spPr>
      </p:pic>
    </p:spTree>
    <p:extLst>
      <p:ext uri="{BB962C8B-B14F-4D97-AF65-F5344CB8AC3E}">
        <p14:creationId xmlns:p14="http://schemas.microsoft.com/office/powerpoint/2010/main" val="1764031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CC50-9104-327B-ADC9-E9EC8A84373D}"/>
              </a:ext>
            </a:extLst>
          </p:cNvPr>
          <p:cNvSpPr>
            <a:spLocks noGrp="1"/>
          </p:cNvSpPr>
          <p:nvPr>
            <p:ph type="title"/>
          </p:nvPr>
        </p:nvSpPr>
        <p:spPr/>
        <p:txBody>
          <a:bodyPr/>
          <a:lstStyle/>
          <a:p>
            <a:r>
              <a:rPr lang="en-US" dirty="0"/>
              <a:t>Project goals</a:t>
            </a:r>
          </a:p>
        </p:txBody>
      </p:sp>
      <p:sp>
        <p:nvSpPr>
          <p:cNvPr id="3" name="Content Placeholder 2">
            <a:extLst>
              <a:ext uri="{FF2B5EF4-FFF2-40B4-BE49-F238E27FC236}">
                <a16:creationId xmlns:a16="http://schemas.microsoft.com/office/drawing/2014/main" id="{2E523ABF-F6CD-D339-5DDD-7E197D1C8DBA}"/>
              </a:ext>
            </a:extLst>
          </p:cNvPr>
          <p:cNvSpPr>
            <a:spLocks noGrp="1"/>
          </p:cNvSpPr>
          <p:nvPr>
            <p:ph idx="1"/>
          </p:nvPr>
        </p:nvSpPr>
        <p:spPr/>
        <p:txBody>
          <a:bodyPr/>
          <a:lstStyle/>
          <a:p>
            <a:r>
              <a:rPr lang="en-US" dirty="0"/>
              <a:t>We planned to create a system that is effective, cleanly built, aesthetically pleasing and mostly independent.  The completed system should require no maintenance, apart from occasionally refilling a water receptable.  </a:t>
            </a:r>
          </a:p>
          <a:p>
            <a:r>
              <a:rPr lang="en-US" dirty="0"/>
              <a:t>It will come with its own wooden enclosure capable of holding a large variety of house plants.  </a:t>
            </a:r>
          </a:p>
          <a:p>
            <a:r>
              <a:rPr lang="en-US" dirty="0"/>
              <a:t>Components of the project will be discreetly placed but fully functional with little to no interaction needed on the user's part.</a:t>
            </a:r>
          </a:p>
        </p:txBody>
      </p:sp>
    </p:spTree>
    <p:extLst>
      <p:ext uri="{BB962C8B-B14F-4D97-AF65-F5344CB8AC3E}">
        <p14:creationId xmlns:p14="http://schemas.microsoft.com/office/powerpoint/2010/main" val="354723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7DEA-2344-0E48-754E-A327B446DB61}"/>
              </a:ext>
            </a:extLst>
          </p:cNvPr>
          <p:cNvSpPr>
            <a:spLocks noGrp="1"/>
          </p:cNvSpPr>
          <p:nvPr>
            <p:ph type="title"/>
          </p:nvPr>
        </p:nvSpPr>
        <p:spPr/>
        <p:txBody>
          <a:bodyPr/>
          <a:lstStyle/>
          <a:p>
            <a:r>
              <a:rPr lang="en-US" dirty="0"/>
              <a:t>Components used</a:t>
            </a:r>
          </a:p>
        </p:txBody>
      </p:sp>
      <p:sp>
        <p:nvSpPr>
          <p:cNvPr id="4" name="Text Placeholder 3">
            <a:extLst>
              <a:ext uri="{FF2B5EF4-FFF2-40B4-BE49-F238E27FC236}">
                <a16:creationId xmlns:a16="http://schemas.microsoft.com/office/drawing/2014/main" id="{4130C678-3F85-854A-C5DD-5FCC79692546}"/>
              </a:ext>
            </a:extLst>
          </p:cNvPr>
          <p:cNvSpPr>
            <a:spLocks noGrp="1"/>
          </p:cNvSpPr>
          <p:nvPr>
            <p:ph type="body" idx="1"/>
          </p:nvPr>
        </p:nvSpPr>
        <p:spPr>
          <a:xfrm>
            <a:off x="824060" y="609598"/>
            <a:ext cx="4718304" cy="576262"/>
          </a:xfrm>
        </p:spPr>
        <p:txBody>
          <a:bodyPr/>
          <a:lstStyle/>
          <a:p>
            <a:endParaRPr lang="en-US" dirty="0"/>
          </a:p>
        </p:txBody>
      </p:sp>
      <p:sp>
        <p:nvSpPr>
          <p:cNvPr id="3" name="Content Placeholder 2">
            <a:extLst>
              <a:ext uri="{FF2B5EF4-FFF2-40B4-BE49-F238E27FC236}">
                <a16:creationId xmlns:a16="http://schemas.microsoft.com/office/drawing/2014/main" id="{7A55C8CE-D3C7-BDE6-A5E2-AE907970BE13}"/>
              </a:ext>
            </a:extLst>
          </p:cNvPr>
          <p:cNvSpPr>
            <a:spLocks noGrp="1"/>
          </p:cNvSpPr>
          <p:nvPr>
            <p:ph sz="half" idx="2"/>
          </p:nvPr>
        </p:nvSpPr>
        <p:spPr>
          <a:xfrm>
            <a:off x="1295400" y="2658534"/>
            <a:ext cx="4718304" cy="3217334"/>
          </a:xfrm>
        </p:spPr>
        <p:txBody>
          <a:bodyPr>
            <a:normAutofit lnSpcReduction="10000"/>
          </a:bodyPr>
          <a:lstStyle/>
          <a:p>
            <a:r>
              <a:rPr lang="en-US" dirty="0"/>
              <a:t>Arduino Uno microcontroller</a:t>
            </a:r>
          </a:p>
          <a:p>
            <a:r>
              <a:rPr lang="en-US" dirty="0"/>
              <a:t>5-volt relay</a:t>
            </a:r>
          </a:p>
          <a:p>
            <a:r>
              <a:rPr lang="en-US" dirty="0"/>
              <a:t>Liquid Crystal Display (LCD)</a:t>
            </a:r>
          </a:p>
          <a:p>
            <a:r>
              <a:rPr lang="en-US" dirty="0"/>
              <a:t>Water container</a:t>
            </a:r>
          </a:p>
          <a:p>
            <a:r>
              <a:rPr lang="en-US" dirty="0"/>
              <a:t>F-M, M-M and F-F 20-gauge wires</a:t>
            </a:r>
          </a:p>
          <a:p>
            <a:r>
              <a:rPr lang="en-US" dirty="0"/>
              <a:t>Small breadboard</a:t>
            </a:r>
          </a:p>
          <a:p>
            <a:endParaRPr lang="en-US" dirty="0"/>
          </a:p>
          <a:p>
            <a:endParaRPr lang="en-US" dirty="0"/>
          </a:p>
        </p:txBody>
      </p:sp>
      <p:sp>
        <p:nvSpPr>
          <p:cNvPr id="5" name="Text Placeholder 4">
            <a:extLst>
              <a:ext uri="{FF2B5EF4-FFF2-40B4-BE49-F238E27FC236}">
                <a16:creationId xmlns:a16="http://schemas.microsoft.com/office/drawing/2014/main" id="{ACAA71CC-F2DD-8263-9CBB-320722FEB242}"/>
              </a:ext>
            </a:extLst>
          </p:cNvPr>
          <p:cNvSpPr>
            <a:spLocks noGrp="1"/>
          </p:cNvSpPr>
          <p:nvPr>
            <p:ph type="body" sz="quarter" idx="3"/>
          </p:nvPr>
        </p:nvSpPr>
        <p:spPr>
          <a:xfrm>
            <a:off x="6649636" y="619199"/>
            <a:ext cx="4718304" cy="576262"/>
          </a:xfrm>
        </p:spPr>
        <p:txBody>
          <a:bodyPr/>
          <a:lstStyle/>
          <a:p>
            <a:endParaRPr lang="en-US" dirty="0"/>
          </a:p>
        </p:txBody>
      </p:sp>
      <p:sp>
        <p:nvSpPr>
          <p:cNvPr id="6" name="Content Placeholder 5">
            <a:extLst>
              <a:ext uri="{FF2B5EF4-FFF2-40B4-BE49-F238E27FC236}">
                <a16:creationId xmlns:a16="http://schemas.microsoft.com/office/drawing/2014/main" id="{A2D49159-E436-5770-4985-8822E7A06871}"/>
              </a:ext>
            </a:extLst>
          </p:cNvPr>
          <p:cNvSpPr>
            <a:spLocks noGrp="1"/>
          </p:cNvSpPr>
          <p:nvPr>
            <p:ph sz="quarter" idx="4"/>
          </p:nvPr>
        </p:nvSpPr>
        <p:spPr>
          <a:xfrm>
            <a:off x="6180671" y="2658534"/>
            <a:ext cx="4718304" cy="3217334"/>
          </a:xfrm>
        </p:spPr>
        <p:txBody>
          <a:bodyPr>
            <a:normAutofit lnSpcReduction="10000"/>
          </a:bodyPr>
          <a:lstStyle/>
          <a:p>
            <a:r>
              <a:rPr lang="en-US" dirty="0"/>
              <a:t>One masterfully crafted wooden enclosure with water holder and bottom compartment </a:t>
            </a:r>
          </a:p>
          <a:p>
            <a:r>
              <a:rPr lang="en-US" dirty="0"/>
              <a:t>Water tubing</a:t>
            </a:r>
          </a:p>
          <a:p>
            <a:r>
              <a:rPr lang="en-US" dirty="0"/>
              <a:t>Standard house plant </a:t>
            </a:r>
          </a:p>
          <a:p>
            <a:r>
              <a:rPr lang="en-US" dirty="0"/>
              <a:t>Potentiometer</a:t>
            </a:r>
          </a:p>
          <a:p>
            <a:r>
              <a:rPr lang="en-US" dirty="0"/>
              <a:t>220-ohm resistor</a:t>
            </a:r>
          </a:p>
        </p:txBody>
      </p:sp>
    </p:spTree>
    <p:extLst>
      <p:ext uri="{BB962C8B-B14F-4D97-AF65-F5344CB8AC3E}">
        <p14:creationId xmlns:p14="http://schemas.microsoft.com/office/powerpoint/2010/main" val="185619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7DEA-2344-0E48-754E-A327B446DB61}"/>
              </a:ext>
            </a:extLst>
          </p:cNvPr>
          <p:cNvSpPr>
            <a:spLocks noGrp="1"/>
          </p:cNvSpPr>
          <p:nvPr>
            <p:ph type="title"/>
          </p:nvPr>
        </p:nvSpPr>
        <p:spPr/>
        <p:txBody>
          <a:bodyPr/>
          <a:lstStyle/>
          <a:p>
            <a:r>
              <a:rPr lang="en-US" dirty="0"/>
              <a:t>Components used</a:t>
            </a:r>
          </a:p>
        </p:txBody>
      </p:sp>
      <p:sp>
        <p:nvSpPr>
          <p:cNvPr id="4" name="Text Placeholder 3">
            <a:extLst>
              <a:ext uri="{FF2B5EF4-FFF2-40B4-BE49-F238E27FC236}">
                <a16:creationId xmlns:a16="http://schemas.microsoft.com/office/drawing/2014/main" id="{4130C678-3F85-854A-C5DD-5FCC79692546}"/>
              </a:ext>
            </a:extLst>
          </p:cNvPr>
          <p:cNvSpPr>
            <a:spLocks noGrp="1"/>
          </p:cNvSpPr>
          <p:nvPr>
            <p:ph type="body" idx="1"/>
          </p:nvPr>
        </p:nvSpPr>
        <p:spPr>
          <a:xfrm>
            <a:off x="824060" y="609598"/>
            <a:ext cx="4718304" cy="576262"/>
          </a:xfrm>
        </p:spPr>
        <p:txBody>
          <a:bodyPr/>
          <a:lstStyle/>
          <a:p>
            <a:endParaRPr lang="en-US" dirty="0"/>
          </a:p>
        </p:txBody>
      </p:sp>
      <p:sp>
        <p:nvSpPr>
          <p:cNvPr id="3" name="Content Placeholder 2">
            <a:extLst>
              <a:ext uri="{FF2B5EF4-FFF2-40B4-BE49-F238E27FC236}">
                <a16:creationId xmlns:a16="http://schemas.microsoft.com/office/drawing/2014/main" id="{7A55C8CE-D3C7-BDE6-A5E2-AE907970BE13}"/>
              </a:ext>
            </a:extLst>
          </p:cNvPr>
          <p:cNvSpPr>
            <a:spLocks noGrp="1"/>
          </p:cNvSpPr>
          <p:nvPr>
            <p:ph sz="half" idx="2"/>
          </p:nvPr>
        </p:nvSpPr>
        <p:spPr>
          <a:xfrm>
            <a:off x="1295400" y="2658534"/>
            <a:ext cx="4718304" cy="3217334"/>
          </a:xfrm>
        </p:spPr>
        <p:txBody>
          <a:bodyPr>
            <a:normAutofit/>
          </a:bodyPr>
          <a:lstStyle/>
          <a:p>
            <a:r>
              <a:rPr lang="en-US" dirty="0"/>
              <a:t>5-volt water pump </a:t>
            </a:r>
          </a:p>
          <a:p>
            <a:r>
              <a:rPr lang="en-US" sz="2000" dirty="0" err="1">
                <a:effectLst/>
                <a:latin typeface="Garamond (Body)"/>
                <a:ea typeface="Times New Roman" panose="02020603050405020304" pitchFamily="18" charset="0"/>
                <a:cs typeface="Times New Roman" panose="02020603050405020304" pitchFamily="18" charset="0"/>
              </a:rPr>
              <a:t>Wago</a:t>
            </a:r>
            <a:r>
              <a:rPr lang="en-US" sz="2000" baseline="30000" dirty="0" err="1">
                <a:effectLst/>
                <a:latin typeface="Garamond (Body)"/>
                <a:ea typeface="Times New Roman" panose="02020603050405020304" pitchFamily="18" charset="0"/>
                <a:cs typeface="Times New Roman" panose="02020603050405020304" pitchFamily="18" charset="0"/>
              </a:rPr>
              <a:t>tm</a:t>
            </a:r>
            <a:r>
              <a:rPr lang="en-US" sz="2000" dirty="0">
                <a:effectLst/>
                <a:latin typeface="Garamond (Body)"/>
                <a:ea typeface="Times New Roman" panose="02020603050405020304" pitchFamily="18" charset="0"/>
                <a:cs typeface="Times New Roman" panose="02020603050405020304" pitchFamily="18" charset="0"/>
              </a:rPr>
              <a:t> wire splicers/connectors</a:t>
            </a:r>
            <a:endParaRPr lang="en-US" sz="2800" dirty="0">
              <a:latin typeface="Garamond (Body)"/>
            </a:endParaRPr>
          </a:p>
          <a:p>
            <a:r>
              <a:rPr lang="en-US" dirty="0"/>
              <a:t>12-volt external power supply </a:t>
            </a:r>
          </a:p>
          <a:p>
            <a:r>
              <a:rPr lang="en-US" dirty="0"/>
              <a:t>Soil humidity level sensor</a:t>
            </a:r>
          </a:p>
          <a:p>
            <a:r>
              <a:rPr lang="en-US" dirty="0"/>
              <a:t>Others…</a:t>
            </a:r>
          </a:p>
          <a:p>
            <a:endParaRPr lang="en-US" dirty="0"/>
          </a:p>
        </p:txBody>
      </p:sp>
      <p:sp>
        <p:nvSpPr>
          <p:cNvPr id="5" name="Text Placeholder 4">
            <a:extLst>
              <a:ext uri="{FF2B5EF4-FFF2-40B4-BE49-F238E27FC236}">
                <a16:creationId xmlns:a16="http://schemas.microsoft.com/office/drawing/2014/main" id="{ACAA71CC-F2DD-8263-9CBB-320722FEB242}"/>
              </a:ext>
            </a:extLst>
          </p:cNvPr>
          <p:cNvSpPr>
            <a:spLocks noGrp="1"/>
          </p:cNvSpPr>
          <p:nvPr>
            <p:ph type="body" sz="quarter" idx="3"/>
          </p:nvPr>
        </p:nvSpPr>
        <p:spPr>
          <a:xfrm>
            <a:off x="6649636" y="619199"/>
            <a:ext cx="4718304" cy="576262"/>
          </a:xfrm>
        </p:spPr>
        <p:txBody>
          <a:bodyPr/>
          <a:lstStyle/>
          <a:p>
            <a:endParaRPr lang="en-US" dirty="0"/>
          </a:p>
        </p:txBody>
      </p:sp>
      <p:sp>
        <p:nvSpPr>
          <p:cNvPr id="6" name="Content Placeholder 5">
            <a:extLst>
              <a:ext uri="{FF2B5EF4-FFF2-40B4-BE49-F238E27FC236}">
                <a16:creationId xmlns:a16="http://schemas.microsoft.com/office/drawing/2014/main" id="{A2D49159-E436-5770-4985-8822E7A06871}"/>
              </a:ext>
            </a:extLst>
          </p:cNvPr>
          <p:cNvSpPr>
            <a:spLocks noGrp="1"/>
          </p:cNvSpPr>
          <p:nvPr>
            <p:ph sz="quarter" idx="4"/>
          </p:nvPr>
        </p:nvSpPr>
        <p:spPr>
          <a:xfrm>
            <a:off x="6180671" y="2658534"/>
            <a:ext cx="4718304" cy="3217334"/>
          </a:xfrm>
        </p:spPr>
        <p:txBody>
          <a:bodyPr>
            <a:normAutofit/>
          </a:bodyPr>
          <a:lstStyle/>
          <a:p>
            <a:pPr marL="0" indent="0">
              <a:buNone/>
            </a:pPr>
            <a:endParaRPr lang="en-US" dirty="0"/>
          </a:p>
          <a:p>
            <a:pPr marL="0" indent="0">
              <a:buNone/>
            </a:pPr>
            <a:r>
              <a:rPr lang="en-US" dirty="0"/>
              <a:t>	Other components involve power tools used to design and create the wooden enclosure.</a:t>
            </a:r>
          </a:p>
        </p:txBody>
      </p:sp>
    </p:spTree>
    <p:extLst>
      <p:ext uri="{BB962C8B-B14F-4D97-AF65-F5344CB8AC3E}">
        <p14:creationId xmlns:p14="http://schemas.microsoft.com/office/powerpoint/2010/main" val="151366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AE27-9349-AAB3-A541-78CC9052D618}"/>
              </a:ext>
            </a:extLst>
          </p:cNvPr>
          <p:cNvSpPr>
            <a:spLocks noGrp="1"/>
          </p:cNvSpPr>
          <p:nvPr>
            <p:ph type="title"/>
          </p:nvPr>
        </p:nvSpPr>
        <p:spPr/>
        <p:txBody>
          <a:bodyPr/>
          <a:lstStyle/>
          <a:p>
            <a:r>
              <a:rPr lang="en-US" dirty="0"/>
              <a:t>Progress blockers</a:t>
            </a:r>
          </a:p>
        </p:txBody>
      </p:sp>
      <p:sp>
        <p:nvSpPr>
          <p:cNvPr id="3" name="Content Placeholder 2">
            <a:extLst>
              <a:ext uri="{FF2B5EF4-FFF2-40B4-BE49-F238E27FC236}">
                <a16:creationId xmlns:a16="http://schemas.microsoft.com/office/drawing/2014/main" id="{E50AB9B9-B2D2-0682-4775-0184A1EB30FF}"/>
              </a:ext>
            </a:extLst>
          </p:cNvPr>
          <p:cNvSpPr>
            <a:spLocks noGrp="1"/>
          </p:cNvSpPr>
          <p:nvPr>
            <p:ph idx="1"/>
          </p:nvPr>
        </p:nvSpPr>
        <p:spPr/>
        <p:txBody>
          <a:bodyPr/>
          <a:lstStyle/>
          <a:p>
            <a:r>
              <a:rPr lang="en-US" dirty="0"/>
              <a:t>We originally began with a 12v relay and water pump.  These proved to be bad quality and we had to purchase from a different vendor.</a:t>
            </a:r>
          </a:p>
          <a:p>
            <a:r>
              <a:rPr lang="en-US" dirty="0"/>
              <a:t>The String class for Arduino would use too much memory, this would result in the plant either not watering when needed or, the pump would continue running even when it should have turned off.</a:t>
            </a:r>
          </a:p>
          <a:p>
            <a:r>
              <a:rPr lang="en-US" dirty="0"/>
              <a:t>The new water pump had to fit inside of the water container, so we had to find a new container that would fit the pump and an adequate amount of water.</a:t>
            </a:r>
          </a:p>
        </p:txBody>
      </p:sp>
    </p:spTree>
    <p:extLst>
      <p:ext uri="{BB962C8B-B14F-4D97-AF65-F5344CB8AC3E}">
        <p14:creationId xmlns:p14="http://schemas.microsoft.com/office/powerpoint/2010/main" val="4087113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CCC6-6251-5652-6103-78045BF25BA7}"/>
              </a:ext>
            </a:extLst>
          </p:cNvPr>
          <p:cNvSpPr>
            <a:spLocks noGrp="1"/>
          </p:cNvSpPr>
          <p:nvPr>
            <p:ph type="title"/>
          </p:nvPr>
        </p:nvSpPr>
        <p:spPr/>
        <p:txBody>
          <a:bodyPr/>
          <a:lstStyle/>
          <a:p>
            <a:r>
              <a:rPr lang="en-US" dirty="0"/>
              <a:t>Progress blockers</a:t>
            </a:r>
          </a:p>
        </p:txBody>
      </p:sp>
      <p:sp>
        <p:nvSpPr>
          <p:cNvPr id="3" name="Content Placeholder 2">
            <a:extLst>
              <a:ext uri="{FF2B5EF4-FFF2-40B4-BE49-F238E27FC236}">
                <a16:creationId xmlns:a16="http://schemas.microsoft.com/office/drawing/2014/main" id="{F6636C0E-8598-63EF-13F6-F19B74FE54D1}"/>
              </a:ext>
            </a:extLst>
          </p:cNvPr>
          <p:cNvSpPr>
            <a:spLocks noGrp="1"/>
          </p:cNvSpPr>
          <p:nvPr>
            <p:ph idx="1"/>
          </p:nvPr>
        </p:nvSpPr>
        <p:spPr/>
        <p:txBody>
          <a:bodyPr/>
          <a:lstStyle/>
          <a:p>
            <a:r>
              <a:rPr lang="en-US" dirty="0"/>
              <a:t>When using the soil sensor, we learned that soil composition is important to the consistency of the readings.  If we used a medium that wasn’t a common soil composition, we would receive very different and sometimes unusable readings.</a:t>
            </a:r>
          </a:p>
          <a:p>
            <a:r>
              <a:rPr lang="en-US" dirty="0"/>
              <a:t>The quality of soil sensor we purchased was low and we would recommend better ones for other projects.  However, that led to the discovery that only giving power to the sensor when doing a reading was ideal to decreasing the amount of corrosion the sensors take over a long period of time.</a:t>
            </a:r>
          </a:p>
        </p:txBody>
      </p:sp>
    </p:spTree>
    <p:extLst>
      <p:ext uri="{BB962C8B-B14F-4D97-AF65-F5344CB8AC3E}">
        <p14:creationId xmlns:p14="http://schemas.microsoft.com/office/powerpoint/2010/main" val="7864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62559-9E36-7BC6-6314-BD88909DA8B6}"/>
              </a:ext>
            </a:extLst>
          </p:cNvPr>
          <p:cNvSpPr>
            <a:spLocks noGrp="1"/>
          </p:cNvSpPr>
          <p:nvPr>
            <p:ph type="ctrTitle"/>
          </p:nvPr>
        </p:nvSpPr>
        <p:spPr/>
        <p:txBody>
          <a:bodyPr/>
          <a:lstStyle/>
          <a:p>
            <a:r>
              <a:rPr lang="en-US" dirty="0"/>
              <a:t>Enclosure &amp; Components</a:t>
            </a:r>
          </a:p>
        </p:txBody>
      </p:sp>
      <p:sp>
        <p:nvSpPr>
          <p:cNvPr id="5" name="Subtitle 4">
            <a:extLst>
              <a:ext uri="{FF2B5EF4-FFF2-40B4-BE49-F238E27FC236}">
                <a16:creationId xmlns:a16="http://schemas.microsoft.com/office/drawing/2014/main" id="{73C8A69A-366A-09A8-6C32-DE5D9702C742}"/>
              </a:ext>
            </a:extLst>
          </p:cNvPr>
          <p:cNvSpPr>
            <a:spLocks noGrp="1"/>
          </p:cNvSpPr>
          <p:nvPr>
            <p:ph type="subTitle" idx="1"/>
          </p:nvPr>
        </p:nvSpPr>
        <p:spPr/>
        <p:txBody>
          <a:bodyPr>
            <a:normAutofit/>
          </a:bodyPr>
          <a:lstStyle/>
          <a:p>
            <a:r>
              <a:rPr lang="en-US" sz="2800" dirty="0"/>
              <a:t>Enclosure</a:t>
            </a:r>
          </a:p>
        </p:txBody>
      </p:sp>
    </p:spTree>
    <p:extLst>
      <p:ext uri="{BB962C8B-B14F-4D97-AF65-F5344CB8AC3E}">
        <p14:creationId xmlns:p14="http://schemas.microsoft.com/office/powerpoint/2010/main" val="3593004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232</TotalTime>
  <Words>543</Words>
  <Application>Microsoft Office PowerPoint</Application>
  <PresentationFormat>Widescreen</PresentationFormat>
  <Paragraphs>55</Paragraphs>
  <Slides>20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Garamond</vt:lpstr>
      <vt:lpstr>Garamond (Body)</vt:lpstr>
      <vt:lpstr>Organic</vt:lpstr>
      <vt:lpstr>CSC 473 – Automatic plant watering system</vt:lpstr>
      <vt:lpstr>The Predicament</vt:lpstr>
      <vt:lpstr>The automatic watering plant system!</vt:lpstr>
      <vt:lpstr>Project goals</vt:lpstr>
      <vt:lpstr>Components used</vt:lpstr>
      <vt:lpstr>Components used</vt:lpstr>
      <vt:lpstr>Progress blockers</vt:lpstr>
      <vt:lpstr>Progress blockers</vt:lpstr>
      <vt:lpstr>Enclosure &amp; Components</vt:lpstr>
      <vt:lpstr>PowerPoint Presentation</vt:lpstr>
      <vt:lpstr>PowerPoint Presentation</vt:lpstr>
      <vt:lpstr>Enclosure &amp; Components</vt:lpstr>
      <vt:lpstr>PowerPoint Presentation</vt:lpstr>
      <vt:lpstr>The Code</vt:lpstr>
      <vt:lpstr>PowerPoint Presentation</vt:lpstr>
      <vt:lpstr>PowerPoint Presentation</vt:lpstr>
      <vt:lpstr>Final Product</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473 – Automatic plant watering system</dc:title>
  <dc:creator>Thomas Moskal</dc:creator>
  <cp:lastModifiedBy>Thomas Moskal</cp:lastModifiedBy>
  <cp:revision>17</cp:revision>
  <dcterms:created xsi:type="dcterms:W3CDTF">2022-12-03T01:03:32Z</dcterms:created>
  <dcterms:modified xsi:type="dcterms:W3CDTF">2022-12-06T20:26:00Z</dcterms:modified>
</cp:coreProperties>
</file>